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58" r:id="rId6"/>
    <p:sldId id="263" r:id="rId7"/>
    <p:sldId id="274" r:id="rId8"/>
    <p:sldId id="264" r:id="rId9"/>
    <p:sldId id="260" r:id="rId10"/>
    <p:sldId id="275" r:id="rId11"/>
    <p:sldId id="261" r:id="rId12"/>
    <p:sldId id="266" r:id="rId13"/>
    <p:sldId id="276" r:id="rId14"/>
    <p:sldId id="267" r:id="rId15"/>
    <p:sldId id="269" r:id="rId16"/>
    <p:sldId id="277" r:id="rId17"/>
    <p:sldId id="271" r:id="rId18"/>
    <p:sldId id="27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CC"/>
    <a:srgbClr val="33CCCC"/>
    <a:srgbClr val="993300"/>
    <a:srgbClr val="CC0066"/>
    <a:srgbClr val="009999"/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07BF5-EF97-2974-78CF-69C417A0F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4531A3-3332-3CBA-D73C-EB559B0DC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A786D0-98B4-CDDB-B78E-0A5F53B7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687CCB-6CB7-5515-0F64-2D25950A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373CDE-4EB5-637B-FC36-F7A515DC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74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8DF37-DC4E-2F31-208C-CFB81D76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B64258-61F2-6AB3-030B-69DB1490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9D24C-35CD-0E12-5D99-BE7C0B9D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95769-20A1-3E0F-FEDE-BCF73916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8E065C-8841-FEE0-79DD-06A881BF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03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C050AB1-26A5-C8A6-C0C3-74D803E99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E74BBE-9095-577F-EDF7-83186B76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B5D0B6-F977-DC6E-7635-AF211D0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A5C484-92A0-3F96-2FD7-1D0E4A57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81706B-C663-D531-87A5-FAC77419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73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FFA16-36C3-B485-38C2-892C8F3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279F98-147A-8203-C5CA-A38FFB3B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6D2C0-8BD4-A7BB-CA4D-355BD519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6BCCE6-0CDE-5D0B-92E0-527D952A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DD03C1-6841-7126-33BA-56E69139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6512A-73D9-087B-E270-D908F95B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1B954D-D5A8-B427-F2E6-CBD207D2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2B825A-440A-4F7B-D228-DC3464A5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151B23-D2DE-E59F-BDBB-4B87E073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39A73-F2D2-2184-30C9-F79736A5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15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2FEE5-EAF0-F1ED-8024-56A576D1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EF0D5-9D4E-EE1D-7FB3-BBC32305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CAB996-3793-E739-2958-05518F97D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26EFD5-AA9E-3A80-04D7-85F82302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E7BF10-AD28-5931-2068-C9BBB802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41F24B-A648-38C9-BF39-39339613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D823B-92C5-1ADE-9AE8-D91A4F42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2E2DEC-8AAC-A5A8-8149-37C28BDBF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8B2779-EAF2-036A-9D63-E877AF91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80E2BE-789C-3E56-3F10-0EF3080B4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2E5393-2BB6-6844-970E-647CDE00A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361193B-0FBE-6478-7D35-445CB700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544F54-44D0-D11A-C0AE-98AD03FF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5E340F-735C-99FE-1A12-B78D4512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36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71A98-56FE-C163-9D6F-33888261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6B09C4-998A-D2D0-1569-3C8D1208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867B8-A588-16F6-CFCC-00CF0940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31A5EC-0CDC-CCF1-A11B-57A33324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3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BF0744-F7D2-F4E4-2794-5A5A7461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F0357C-56F5-B8D3-0A52-EDED1B24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33B20F-7090-662D-E51C-4CF96621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0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8F916-A552-0CED-310B-1410D5D6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E0B911-F737-B8DB-8C72-1B7A4204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53CB25-FA8C-696B-A0FA-A9E2AC365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FC971A-81AE-BFE1-28BA-4BAEFA23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350525-AB89-B018-91DF-5B17367C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4DB193-890D-BF3E-88CA-E27B53DE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5BB3B-AEF6-6F5B-F37A-4F7C8D9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3F329F-5B95-914F-2BE6-739E873CE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21863E-6893-0ADC-9018-2A77FF87D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8D1905-8B20-F654-D636-6AF2393A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A9C384-9C4E-555F-F234-3D73208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D72E18-8D49-5F62-0927-249C8E07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0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FA0130-D401-55F4-3068-912CE46C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31B6DD-2AC7-0C65-5B19-F87D1BA7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E9369-3FFC-B711-0D01-3076783CB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9CAC-E339-4409-97BC-2A60EEEB5F05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529318-83E8-7CEF-AEA9-161038DDF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8AD312-8FCD-BEFB-0F84-026C8216C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330C-3FE2-4BD2-AA7F-BF83CEB07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6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21.jp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84371-0694-A0E9-0794-86BBE91B0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71" y="186316"/>
            <a:ext cx="10693244" cy="1140678"/>
          </a:xfrm>
        </p:spPr>
        <p:txBody>
          <a:bodyPr>
            <a:normAutofit/>
          </a:bodyPr>
          <a:lstStyle/>
          <a:p>
            <a:pPr algn="just"/>
            <a:r>
              <a:rPr lang="it-IT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Concorso letterario </a:t>
            </a:r>
            <a:r>
              <a:rPr lang="it-IT" sz="4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“</a:t>
            </a:r>
            <a:r>
              <a:rPr lang="it-IT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Matematica a parole</a:t>
            </a:r>
            <a:r>
              <a:rPr lang="it-IT" sz="4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” </a:t>
            </a:r>
            <a:endParaRPr lang="it-IT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anose="04040504061007020D02" pitchFamily="8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0B1B4A-4D6F-2E9A-F9DD-EA7E1183D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197" y="1726720"/>
            <a:ext cx="3236687" cy="1655762"/>
          </a:xfrm>
        </p:spPr>
        <p:txBody>
          <a:bodyPr>
            <a:noAutofit/>
          </a:bodyPr>
          <a:lstStyle/>
          <a:p>
            <a:pPr algn="l"/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Classe IVC</a:t>
            </a:r>
          </a:p>
          <a:p>
            <a:pPr algn="l"/>
            <a:r>
              <a:rPr lang="it-IT" sz="32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Scuola Primaria I. Calvino</a:t>
            </a:r>
          </a:p>
          <a:p>
            <a:pPr algn="l"/>
            <a:r>
              <a:rPr lang="it-IT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IC G. Testori; </a:t>
            </a:r>
          </a:p>
          <a:p>
            <a:pPr algn="l"/>
            <a:r>
              <a:rPr lang="it-I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Novate Milanese</a:t>
            </a:r>
          </a:p>
        </p:txBody>
      </p:sp>
      <p:pic>
        <p:nvPicPr>
          <p:cNvPr id="5122" name="Picture 2" descr="SVG, Vettoriale - Diversità Mano Concetto Matita Albero. Illustrazione  Vettoriale Strati Di Facile Manipolazione E La Colorazione Personalizzata..  Image 20602690.">
            <a:extLst>
              <a:ext uri="{FF2B5EF4-FFF2-40B4-BE49-F238E27FC236}">
                <a16:creationId xmlns:a16="http://schemas.microsoft.com/office/drawing/2014/main" id="{995CF1CE-0637-D9AB-D57A-4F2A3594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4" y="1695196"/>
            <a:ext cx="2507773" cy="280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2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 verbi | World Languages - Quizizz">
            <a:extLst>
              <a:ext uri="{FF2B5EF4-FFF2-40B4-BE49-F238E27FC236}">
                <a16:creationId xmlns:a16="http://schemas.microsoft.com/office/drawing/2014/main" id="{EA01BC8E-9DBD-CE3B-F0E6-C89F3DAD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4920"/>
          <a:stretch/>
        </p:blipFill>
        <p:spPr bwMode="auto">
          <a:xfrm>
            <a:off x="9370429" y="723563"/>
            <a:ext cx="1680659" cy="1545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A775C99-3EF7-8452-7651-746B50EC16D9}"/>
              </a:ext>
            </a:extLst>
          </p:cNvPr>
          <p:cNvSpPr/>
          <p:nvPr/>
        </p:nvSpPr>
        <p:spPr>
          <a:xfrm>
            <a:off x="10087429" y="3044157"/>
            <a:ext cx="428130" cy="154514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82B118-4CA9-F0CC-0B3D-A8E246C5B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98" y="414019"/>
            <a:ext cx="4239816" cy="60299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matematica in rima 1">
            <a:hlinkClick r:id="" action="ppaction://media"/>
            <a:extLst>
              <a:ext uri="{FF2B5EF4-FFF2-40B4-BE49-F238E27FC236}">
                <a16:creationId xmlns:a16="http://schemas.microsoft.com/office/drawing/2014/main" id="{3CAEB717-EA4B-BD27-1F0F-6B7BBF067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9010" y="5577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5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2A19F0-E0F4-5E0F-8543-376603F92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1723448" y="632791"/>
            <a:ext cx="3161164" cy="5592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Junceum | FATTORIA 3.0">
            <a:extLst>
              <a:ext uri="{FF2B5EF4-FFF2-40B4-BE49-F238E27FC236}">
                <a16:creationId xmlns:a16="http://schemas.microsoft.com/office/drawing/2014/main" id="{0E5A5900-4145-67F3-9C06-8E75F54B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96" y="1657937"/>
            <a:ext cx="3240256" cy="3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Gruppo 4: LA MATEMATICA E I NUMERI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7F105-B519-FD52-F89F-1D26350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6686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Numeri,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non vi scordiamo mai!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Uno, sei un numero fondamentale: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mettendoti vicino allo zero diventi un decimale!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Emozioni e cervello noi impieghiamo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e il risultato vi assicuriamo!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Insieme a voi numeri, sempre, ci divertiamo!</a:t>
            </a:r>
          </a:p>
        </p:txBody>
      </p:sp>
      <p:pic>
        <p:nvPicPr>
          <p:cNvPr id="2056" name="Picture 8" descr="Insegnare ai bambini i numeri da 1 a 20 in inglese">
            <a:extLst>
              <a:ext uri="{FF2B5EF4-FFF2-40B4-BE49-F238E27FC236}">
                <a16:creationId xmlns:a16="http://schemas.microsoft.com/office/drawing/2014/main" id="{8913AF52-56B1-B5BF-D9D6-479E98E3A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3"/>
          <a:stretch/>
        </p:blipFill>
        <p:spPr bwMode="auto">
          <a:xfrm>
            <a:off x="6302326" y="2352553"/>
            <a:ext cx="4923693" cy="3140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2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 verbi | World Languages - Quizizz">
            <a:extLst>
              <a:ext uri="{FF2B5EF4-FFF2-40B4-BE49-F238E27FC236}">
                <a16:creationId xmlns:a16="http://schemas.microsoft.com/office/drawing/2014/main" id="{EA01BC8E-9DBD-CE3B-F0E6-C89F3DAD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4920"/>
          <a:stretch/>
        </p:blipFill>
        <p:spPr bwMode="auto">
          <a:xfrm>
            <a:off x="9370429" y="723563"/>
            <a:ext cx="1680659" cy="1545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A775C99-3EF7-8452-7651-746B50EC16D9}"/>
              </a:ext>
            </a:extLst>
          </p:cNvPr>
          <p:cNvSpPr/>
          <p:nvPr/>
        </p:nvSpPr>
        <p:spPr>
          <a:xfrm>
            <a:off x="10087429" y="3044157"/>
            <a:ext cx="428130" cy="154514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78DF37-D38A-2AAA-0AC9-7F24E035A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97" y="520202"/>
            <a:ext cx="4256451" cy="5947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la matematica e i numeri 2">
            <a:hlinkClick r:id="" action="ppaction://media"/>
            <a:extLst>
              <a:ext uri="{FF2B5EF4-FFF2-40B4-BE49-F238E27FC236}">
                <a16:creationId xmlns:a16="http://schemas.microsoft.com/office/drawing/2014/main" id="{3286E04A-5616-D2C9-5859-5EBC6874B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6694" y="5524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4653F0-CD0F-CF52-322A-8326329E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1789914" y="763753"/>
            <a:ext cx="3059363" cy="5330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4" descr="Junceum | FATTORIA 3.0">
            <a:extLst>
              <a:ext uri="{FF2B5EF4-FFF2-40B4-BE49-F238E27FC236}">
                <a16:creationId xmlns:a16="http://schemas.microsoft.com/office/drawing/2014/main" id="{6F4B5EC9-B2CC-C337-5D3B-34A30670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25" y="1787694"/>
            <a:ext cx="3240256" cy="3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6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Gruppo 5: IL CORPO DELLA MATEMATICA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7F105-B519-FD52-F89F-1D26350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025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Il tuo cuore sono le operazioni,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i tuoi occhi sono la logica,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la tua mente sono i calcoli,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il tuo corpo sono i numeri,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i tuoi pensieri sono le moltiplicazioni.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per noi sei la vita perché per calcolare,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ci fai sognare!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 descr="Quadri da dipingere Albero a forma di cuore (sorgere del sole) - Set per  dipingere con i numeri per gli adulti Bimago">
            <a:extLst>
              <a:ext uri="{FF2B5EF4-FFF2-40B4-BE49-F238E27FC236}">
                <a16:creationId xmlns:a16="http://schemas.microsoft.com/office/drawing/2014/main" id="{48807C55-B092-F6D4-658E-3B539C19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3580" r="3000" b="15344"/>
          <a:stretch/>
        </p:blipFill>
        <p:spPr bwMode="auto">
          <a:xfrm>
            <a:off x="5078437" y="1859540"/>
            <a:ext cx="5627077" cy="37253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7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 verbi | World Languages - Quizizz">
            <a:extLst>
              <a:ext uri="{FF2B5EF4-FFF2-40B4-BE49-F238E27FC236}">
                <a16:creationId xmlns:a16="http://schemas.microsoft.com/office/drawing/2014/main" id="{EA01BC8E-9DBD-CE3B-F0E6-C89F3DAD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4920"/>
          <a:stretch/>
        </p:blipFill>
        <p:spPr bwMode="auto">
          <a:xfrm>
            <a:off x="9370429" y="723563"/>
            <a:ext cx="1680659" cy="1545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A775C99-3EF7-8452-7651-746B50EC16D9}"/>
              </a:ext>
            </a:extLst>
          </p:cNvPr>
          <p:cNvSpPr/>
          <p:nvPr/>
        </p:nvSpPr>
        <p:spPr>
          <a:xfrm>
            <a:off x="10087429" y="3044157"/>
            <a:ext cx="428130" cy="154514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969BA2-1F0E-15EA-D149-4B414EDAB7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/>
          <a:stretch/>
        </p:blipFill>
        <p:spPr>
          <a:xfrm>
            <a:off x="1815548" y="593035"/>
            <a:ext cx="4139321" cy="5671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l corpo della matematica 4">
            <a:hlinkClick r:id="" action="ppaction://media"/>
            <a:extLst>
              <a:ext uri="{FF2B5EF4-FFF2-40B4-BE49-F238E27FC236}">
                <a16:creationId xmlns:a16="http://schemas.microsoft.com/office/drawing/2014/main" id="{DEED2B53-85C5-FE6C-0DF3-1CE36FEF6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6694" y="5619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B07C06-F2C2-4608-7392-880107673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b="7633"/>
          <a:stretch/>
        </p:blipFill>
        <p:spPr>
          <a:xfrm>
            <a:off x="1916965" y="700912"/>
            <a:ext cx="3077504" cy="545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Junceum | FATTORIA 3.0">
            <a:extLst>
              <a:ext uri="{FF2B5EF4-FFF2-40B4-BE49-F238E27FC236}">
                <a16:creationId xmlns:a16="http://schemas.microsoft.com/office/drawing/2014/main" id="{087907BB-EC2F-9195-D75C-14E1A0C5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56" y="1787693"/>
            <a:ext cx="3240256" cy="3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3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1" y="166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b="1" i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“</a:t>
            </a:r>
            <a:r>
              <a:rPr lang="it-IT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Composizioni matematiche</a:t>
            </a:r>
            <a:r>
              <a:rPr lang="it-IT" sz="5400" b="1" i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”</a:t>
            </a:r>
            <a:r>
              <a:rPr lang="it-IT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 ad opera dei piccoli poeti di IVC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4A3ABB-8CB1-9097-E722-2D8CEE07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75" y="1859501"/>
            <a:ext cx="6014650" cy="45109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147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C3A2BD-45BA-3F1F-3594-BDAE9AA9EB01}"/>
              </a:ext>
            </a:extLst>
          </p:cNvPr>
          <p:cNvSpPr txBox="1"/>
          <p:nvPr/>
        </p:nvSpPr>
        <p:spPr>
          <a:xfrm>
            <a:off x="371060" y="1701008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993300"/>
                </a:solidFill>
                <a:latin typeface="The Hand Extrablack" panose="03070A02030502020204" pitchFamily="66" charset="0"/>
              </a:rPr>
              <a:t>“ I bambini sono come marinai:</a:t>
            </a:r>
          </a:p>
          <a:p>
            <a:pPr algn="ctr"/>
            <a:endParaRPr lang="it-IT" sz="3200" b="1" dirty="0">
              <a:solidFill>
                <a:srgbClr val="993300"/>
              </a:solidFill>
              <a:latin typeface="The Hand Extrablack" panose="03070A02030502020204" pitchFamily="66" charset="0"/>
            </a:endParaRPr>
          </a:p>
          <a:p>
            <a:pPr algn="ctr"/>
            <a:r>
              <a:rPr lang="it-IT" sz="3200" b="1" dirty="0">
                <a:solidFill>
                  <a:srgbClr val="993300"/>
                </a:solidFill>
                <a:latin typeface="The Hand Extrablack" panose="03070A02030502020204" pitchFamily="66" charset="0"/>
              </a:rPr>
              <a:t>dovunque si posano i loro occhi, è l’immenso. ”</a:t>
            </a:r>
          </a:p>
          <a:p>
            <a:pPr algn="ctr"/>
            <a:br>
              <a:rPr lang="it-IT" sz="3200" b="1" dirty="0">
                <a:solidFill>
                  <a:srgbClr val="993300"/>
                </a:solidFill>
                <a:latin typeface="The Hand Extrablack" panose="03070A02030502020204" pitchFamily="66" charset="0"/>
              </a:rPr>
            </a:br>
            <a:r>
              <a:rPr lang="it-IT" sz="3200" b="1" i="1" dirty="0">
                <a:solidFill>
                  <a:srgbClr val="0099CC"/>
                </a:solidFill>
                <a:latin typeface="The Hand Extrablack" panose="03070A02030502020204" pitchFamily="66" charset="0"/>
              </a:rPr>
              <a:t>Christian </a:t>
            </a:r>
            <a:r>
              <a:rPr lang="it-IT" sz="3200" b="1" i="1" dirty="0" err="1">
                <a:solidFill>
                  <a:srgbClr val="0099CC"/>
                </a:solidFill>
                <a:latin typeface="The Hand Extrablack" panose="03070A02030502020204" pitchFamily="66" charset="0"/>
              </a:rPr>
              <a:t>Bobin</a:t>
            </a:r>
            <a:endParaRPr lang="it-IT" sz="3200" b="1" i="1" dirty="0">
              <a:solidFill>
                <a:srgbClr val="0099CC"/>
              </a:solidFill>
              <a:latin typeface="The Hand Extrablack" panose="03070A02030502020204" pitchFamily="66" charset="0"/>
            </a:endParaRPr>
          </a:p>
        </p:txBody>
      </p:sp>
      <p:pic>
        <p:nvPicPr>
          <p:cNvPr id="1026" name="Picture 2" descr="10 lezioni che dovremmo imparare dai bambini (e che abbiamo dimenticato)">
            <a:extLst>
              <a:ext uri="{FF2B5EF4-FFF2-40B4-BE49-F238E27FC236}">
                <a16:creationId xmlns:a16="http://schemas.microsoft.com/office/drawing/2014/main" id="{BF708326-9781-091A-F920-5D9CEF46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98" y="939672"/>
            <a:ext cx="4196489" cy="4196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60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11" y="271216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Gruppo 1: MITICA MATEMATICA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7F105-B519-FD52-F89F-1D26350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18" y="1596779"/>
            <a:ext cx="6264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a volte sei un po’ confusionaria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e la nostra mente metti per aria.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Quando noi facciamo le operazioni,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con un po’ di fatica, poi troviamo le soluzioni.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Quando noi risolviamo dei problemi,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guadagniamo dei super poteri!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Quando noi contiamo 1,2,3 fino a 88,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facciamo il botto.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anche se sei un po’ complicata,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da noi verrai amata!</a:t>
            </a:r>
          </a:p>
        </p:txBody>
      </p:sp>
      <p:pic>
        <p:nvPicPr>
          <p:cNvPr id="3076" name="Picture 4" descr="Big Bang: cos'è e come si è formato l'universo | Studenti.it">
            <a:extLst>
              <a:ext uri="{FF2B5EF4-FFF2-40B4-BE49-F238E27FC236}">
                <a16:creationId xmlns:a16="http://schemas.microsoft.com/office/drawing/2014/main" id="{23B98CB8-7C2D-7621-58FC-91016D32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1967360"/>
            <a:ext cx="5075582" cy="3806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E6837F4-A4CB-B559-0129-2B5AF58C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2" y="602974"/>
            <a:ext cx="4110583" cy="5652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mitica matematica 3">
            <a:hlinkClick r:id="" action="ppaction://media"/>
            <a:extLst>
              <a:ext uri="{FF2B5EF4-FFF2-40B4-BE49-F238E27FC236}">
                <a16:creationId xmlns:a16="http://schemas.microsoft.com/office/drawing/2014/main" id="{86319FB0-85B5-ADFD-B4A4-887A18D5E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6694" y="5524837"/>
            <a:ext cx="609600" cy="609600"/>
          </a:xfrm>
          <a:prstGeom prst="rect">
            <a:avLst/>
          </a:prstGeom>
        </p:spPr>
      </p:pic>
      <p:pic>
        <p:nvPicPr>
          <p:cNvPr id="8194" name="Picture 2" descr="i verbi | World Languages - Quizizz">
            <a:extLst>
              <a:ext uri="{FF2B5EF4-FFF2-40B4-BE49-F238E27FC236}">
                <a16:creationId xmlns:a16="http://schemas.microsoft.com/office/drawing/2014/main" id="{EA01BC8E-9DBD-CE3B-F0E6-C89F3DAD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4920"/>
          <a:stretch/>
        </p:blipFill>
        <p:spPr bwMode="auto">
          <a:xfrm>
            <a:off x="9370429" y="723563"/>
            <a:ext cx="1680659" cy="1545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A775C99-3EF7-8452-7651-746B50EC16D9}"/>
              </a:ext>
            </a:extLst>
          </p:cNvPr>
          <p:cNvSpPr/>
          <p:nvPr/>
        </p:nvSpPr>
        <p:spPr>
          <a:xfrm>
            <a:off x="10087429" y="3044157"/>
            <a:ext cx="428130" cy="154514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75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2FC778-5676-FD42-F77D-5E2254A98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3" b="21353"/>
          <a:stretch/>
        </p:blipFill>
        <p:spPr>
          <a:xfrm>
            <a:off x="1816288" y="858791"/>
            <a:ext cx="3523189" cy="539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Junceum | FATTORIA 3.0">
            <a:extLst>
              <a:ext uri="{FF2B5EF4-FFF2-40B4-BE49-F238E27FC236}">
                <a16:creationId xmlns:a16="http://schemas.microsoft.com/office/drawing/2014/main" id="{E141CD18-367A-89BF-D939-05ABC629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59" y="1559463"/>
            <a:ext cx="3240256" cy="3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Gruppo 2: LA LUCE DELLA 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7F105-B519-FD52-F89F-1D26350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173"/>
            <a:ext cx="53770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 che mi accendi,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 che mi porgi domande,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 che mi rispondi,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 che mi fai risolvere problemi,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 che mi aiuti ogni giorno: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Logica, logica, logica….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Sei come una lampadina che mi illumini di conoscenza,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Sei come un matematico cielo di stelle, pieno di intelligenza.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Sei come la magica borsa di Mary Poppins, che sembra piccola, ma è un pozzo infinito di pensieri.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Grazie Logica!</a:t>
            </a:r>
          </a:p>
        </p:txBody>
      </p:sp>
      <p:pic>
        <p:nvPicPr>
          <p:cNvPr id="4098" name="Picture 2" descr="La Borsa di Mary Poppins e Altri Oggetti Fantastici | Elena Paparelli |  StreetLib SRL | 9788868623111 | E-Sentral Ebook Portal">
            <a:extLst>
              <a:ext uri="{FF2B5EF4-FFF2-40B4-BE49-F238E27FC236}">
                <a16:creationId xmlns:a16="http://schemas.microsoft.com/office/drawing/2014/main" id="{F628B4F9-B69A-3282-38D7-B3EF3A20D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3" b="5607"/>
          <a:stretch/>
        </p:blipFill>
        <p:spPr bwMode="auto">
          <a:xfrm>
            <a:off x="6893614" y="2239618"/>
            <a:ext cx="4311027" cy="3458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 verbi | World Languages - Quizizz">
            <a:extLst>
              <a:ext uri="{FF2B5EF4-FFF2-40B4-BE49-F238E27FC236}">
                <a16:creationId xmlns:a16="http://schemas.microsoft.com/office/drawing/2014/main" id="{EA01BC8E-9DBD-CE3B-F0E6-C89F3DAD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4920"/>
          <a:stretch/>
        </p:blipFill>
        <p:spPr bwMode="auto">
          <a:xfrm>
            <a:off x="9370429" y="723563"/>
            <a:ext cx="1680659" cy="1545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A775C99-3EF7-8452-7651-746B50EC16D9}"/>
              </a:ext>
            </a:extLst>
          </p:cNvPr>
          <p:cNvSpPr/>
          <p:nvPr/>
        </p:nvSpPr>
        <p:spPr>
          <a:xfrm>
            <a:off x="10087429" y="3044157"/>
            <a:ext cx="428130" cy="154514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326EA0A-4C03-E489-13F6-0E8580621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43" y="723563"/>
            <a:ext cx="4073468" cy="5740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la luce del della logica 5">
            <a:hlinkClick r:id="" action="ppaction://media"/>
            <a:extLst>
              <a:ext uri="{FF2B5EF4-FFF2-40B4-BE49-F238E27FC236}">
                <a16:creationId xmlns:a16="http://schemas.microsoft.com/office/drawing/2014/main" id="{BEDF9618-D860-D45F-D10F-E296361D6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5959" y="5656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DDF877A-CA70-1973-1051-C57DB4D73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0" b="16329"/>
          <a:stretch/>
        </p:blipFill>
        <p:spPr>
          <a:xfrm>
            <a:off x="1690216" y="753915"/>
            <a:ext cx="2976046" cy="535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Junceum | FATTORIA 3.0">
            <a:extLst>
              <a:ext uri="{FF2B5EF4-FFF2-40B4-BE49-F238E27FC236}">
                <a16:creationId xmlns:a16="http://schemas.microsoft.com/office/drawing/2014/main" id="{09104310-4BC9-2E67-6BBA-02A0B47B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23" y="1587598"/>
            <a:ext cx="3240256" cy="3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7407C-8643-4F1A-2110-C041D8FB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Gruppo 3: MATEMATICA IN RIMA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7F105-B519-FD52-F89F-1D26350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Tu sei unica e magica!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Nelle verifiche un po’ complicata,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ma la nostra mente hai attivata!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Nelle divisioni, a volte, ci fai venire i malumori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e i freddi sudori.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Nelle moltiplicazioni, invece, sei bella e sorridente: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giocare insieme è divertente!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Nelle addizioni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fai festa e metti i festoni alle sottrazioni.</a:t>
            </a:r>
          </a:p>
          <a:p>
            <a:pPr marL="0" indent="0">
              <a:buNone/>
            </a:pP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Cara matematica,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ora ti salutiamo,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ma di te non ci scordiamo!</a:t>
            </a:r>
          </a:p>
        </p:txBody>
      </p:sp>
      <p:pic>
        <p:nvPicPr>
          <p:cNvPr id="6146" name="Picture 2" descr="Bacchetta Magica Con Scintille - Immagini vettoriali stock e altre immagini  di Bacchetta magica - Bacchetta magica, Mago - Personaggio fantastico,  Scintillante - iStock">
            <a:extLst>
              <a:ext uri="{FF2B5EF4-FFF2-40B4-BE49-F238E27FC236}">
                <a16:creationId xmlns:a16="http://schemas.microsoft.com/office/drawing/2014/main" id="{E01FC5CA-3984-FC42-C76B-427B4D95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1924417"/>
            <a:ext cx="4624388" cy="3778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87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419</Words>
  <Application>Microsoft Office PowerPoint</Application>
  <PresentationFormat>Widescreen</PresentationFormat>
  <Paragraphs>75</Paragraphs>
  <Slides>18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Curlz MT</vt:lpstr>
      <vt:lpstr>Gigi</vt:lpstr>
      <vt:lpstr>The Hand Extrablack</vt:lpstr>
      <vt:lpstr>Tema di Office</vt:lpstr>
      <vt:lpstr>Concorso letterario “Matematica a parole” </vt:lpstr>
      <vt:lpstr>Presentazione standard di PowerPoint</vt:lpstr>
      <vt:lpstr>Gruppo 1: MITICA MATEMATICA</vt:lpstr>
      <vt:lpstr>Presentazione standard di PowerPoint</vt:lpstr>
      <vt:lpstr>Presentazione standard di PowerPoint</vt:lpstr>
      <vt:lpstr>Gruppo 2: LA LUCE DELLA LOGICA</vt:lpstr>
      <vt:lpstr>Presentazione standard di PowerPoint</vt:lpstr>
      <vt:lpstr>Presentazione standard di PowerPoint</vt:lpstr>
      <vt:lpstr>Gruppo 3: MATEMATICA IN RIMA</vt:lpstr>
      <vt:lpstr>Presentazione standard di PowerPoint</vt:lpstr>
      <vt:lpstr>Presentazione standard di PowerPoint</vt:lpstr>
      <vt:lpstr>Gruppo 4: LA MATEMATICA E I NUMERI</vt:lpstr>
      <vt:lpstr>Presentazione standard di PowerPoint</vt:lpstr>
      <vt:lpstr>Presentazione standard di PowerPoint</vt:lpstr>
      <vt:lpstr>Gruppo 5: IL CORPO DELLA MATEMATICA</vt:lpstr>
      <vt:lpstr>Presentazione standard di PowerPoint</vt:lpstr>
      <vt:lpstr>Presentazione standard di PowerPoint</vt:lpstr>
      <vt:lpstr>“Composizioni matematiche” ad opera dei piccoli poeti di IVC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Concorso lettario «Matematica a parole»</dc:title>
  <dc:creator>chiara marinoni</dc:creator>
  <cp:lastModifiedBy>chiara marinoni</cp:lastModifiedBy>
  <cp:revision>47</cp:revision>
  <dcterms:created xsi:type="dcterms:W3CDTF">2023-03-21T14:36:06Z</dcterms:created>
  <dcterms:modified xsi:type="dcterms:W3CDTF">2023-03-21T17:00:50Z</dcterms:modified>
</cp:coreProperties>
</file>